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handoutMasterIdLst>
    <p:handoutMasterId r:id="rId21"/>
  </p:handoutMasterIdLst>
  <p:sldIdLst>
    <p:sldId id="257" r:id="rId2"/>
    <p:sldId id="274" r:id="rId3"/>
    <p:sldId id="282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5" r:id="rId14"/>
    <p:sldId id="267" r:id="rId15"/>
    <p:sldId id="283" r:id="rId16"/>
    <p:sldId id="284" r:id="rId17"/>
    <p:sldId id="285" r:id="rId18"/>
    <p:sldId id="286" r:id="rId19"/>
    <p:sldId id="287" r:id="rId20"/>
  </p:sldIdLst>
  <p:sldSz cx="9144000" cy="6858000" type="screen4x3"/>
  <p:notesSz cx="7026275" cy="931227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993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r">
              <a:defRPr sz="1200"/>
            </a:lvl1pPr>
          </a:lstStyle>
          <a:p>
            <a:fld id="{C3450D7B-1A17-47AC-AAB6-23A065F440DC}" type="datetimeFigureOut">
              <a:rPr kumimoji="1" lang="ja-JP" altLang="en-US" smtClean="0"/>
              <a:pPr/>
              <a:t>5/8/14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993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r">
              <a:defRPr sz="1200"/>
            </a:lvl1pPr>
          </a:lstStyle>
          <a:p>
            <a:fld id="{C41D0E1A-3D11-44DC-A697-4C9E8CB20B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B7884-57E0-476E-89AC-913555C73A37}" type="datetimeFigureOut">
              <a:rPr kumimoji="1" lang="ja-JP" altLang="en-US" smtClean="0"/>
              <a:pPr/>
              <a:t>5/8/14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6ED1-3D60-4672-94FF-02A47D3EF5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B7884-57E0-476E-89AC-913555C73A37}" type="datetimeFigureOut">
              <a:rPr kumimoji="1" lang="ja-JP" altLang="en-US" smtClean="0"/>
              <a:pPr/>
              <a:t>5/8/14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6ED1-3D60-4672-94FF-02A47D3EF5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B7884-57E0-476E-89AC-913555C73A37}" type="datetimeFigureOut">
              <a:rPr kumimoji="1" lang="ja-JP" altLang="en-US" smtClean="0"/>
              <a:pPr/>
              <a:t>5/8/14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6ED1-3D60-4672-94FF-02A47D3EF5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B7884-57E0-476E-89AC-913555C73A37}" type="datetimeFigureOut">
              <a:rPr kumimoji="1" lang="ja-JP" altLang="en-US" smtClean="0"/>
              <a:pPr/>
              <a:t>5/8/14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6ED1-3D60-4672-94FF-02A47D3EF5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B7884-57E0-476E-89AC-913555C73A37}" type="datetimeFigureOut">
              <a:rPr kumimoji="1" lang="ja-JP" altLang="en-US" smtClean="0"/>
              <a:pPr/>
              <a:t>5/8/14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6ED1-3D60-4672-94FF-02A47D3EF5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B7884-57E0-476E-89AC-913555C73A37}" type="datetimeFigureOut">
              <a:rPr kumimoji="1" lang="ja-JP" altLang="en-US" smtClean="0"/>
              <a:pPr/>
              <a:t>5/8/14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6ED1-3D60-4672-94FF-02A47D3EF5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B7884-57E0-476E-89AC-913555C73A37}" type="datetimeFigureOut">
              <a:rPr kumimoji="1" lang="ja-JP" altLang="en-US" smtClean="0"/>
              <a:pPr/>
              <a:t>5/8/14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6ED1-3D60-4672-94FF-02A47D3EF5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B7884-57E0-476E-89AC-913555C73A37}" type="datetimeFigureOut">
              <a:rPr kumimoji="1" lang="ja-JP" altLang="en-US" smtClean="0"/>
              <a:pPr/>
              <a:t>5/8/14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6ED1-3D60-4672-94FF-02A47D3EF5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B7884-57E0-476E-89AC-913555C73A37}" type="datetimeFigureOut">
              <a:rPr kumimoji="1" lang="ja-JP" altLang="en-US" smtClean="0"/>
              <a:pPr/>
              <a:t>5/8/14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6ED1-3D60-4672-94FF-02A47D3EF5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B7884-57E0-476E-89AC-913555C73A37}" type="datetimeFigureOut">
              <a:rPr kumimoji="1" lang="ja-JP" altLang="en-US" smtClean="0"/>
              <a:pPr/>
              <a:t>5/8/14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6ED1-3D60-4672-94FF-02A47D3EF5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B7884-57E0-476E-89AC-913555C73A37}" type="datetimeFigureOut">
              <a:rPr kumimoji="1" lang="ja-JP" altLang="en-US" smtClean="0"/>
              <a:pPr/>
              <a:t>5/8/14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6ED1-3D60-4672-94FF-02A47D3EF5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B7884-57E0-476E-89AC-913555C73A37}" type="datetimeFigureOut">
              <a:rPr kumimoji="1" lang="ja-JP" altLang="en-US" smtClean="0"/>
              <a:pPr/>
              <a:t>5/8/14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F6ED1-3D60-4672-94FF-02A47D3EF57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Relationship Id="rId3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ja-JP" dirty="0" smtClean="0"/>
              <a:t>English Debates</a:t>
            </a:r>
            <a:endParaRPr lang="ja-JP" altLang="en-US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dirty="0" smtClean="0"/>
              <a:t>1</a:t>
            </a:r>
            <a:r>
              <a:rPr lang="en-US" altLang="ja-JP" baseline="30000" dirty="0" smtClean="0"/>
              <a:t>st</a:t>
            </a:r>
            <a:r>
              <a:rPr lang="en-US" altLang="ja-JP" dirty="0" smtClean="0"/>
              <a:t> Day</a:t>
            </a:r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b="1" dirty="0" smtClean="0">
                <a:solidFill>
                  <a:srgbClr val="00B0F0"/>
                </a:solidFill>
              </a:rPr>
              <a:t>Argument 3</a:t>
            </a:r>
            <a:endParaRPr lang="ja-JP" altLang="en-US" b="1" smtClean="0">
              <a:solidFill>
                <a:srgbClr val="00B0F0"/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altLang="ja-JP" dirty="0" smtClean="0"/>
              <a:t>	“ </a:t>
            </a:r>
            <a:r>
              <a:rPr lang="en-US" altLang="ja-JP" b="1" i="1" dirty="0" smtClean="0">
                <a:solidFill>
                  <a:srgbClr val="FF0000"/>
                </a:solidFill>
              </a:rPr>
              <a:t>Ryan</a:t>
            </a:r>
            <a:r>
              <a:rPr lang="en-US" altLang="ja-JP" dirty="0" smtClean="0"/>
              <a:t> was able to drive his car well in the </a:t>
            </a:r>
            <a:r>
              <a:rPr lang="en-US" altLang="ja-JP" b="1" i="1" dirty="0" smtClean="0">
                <a:solidFill>
                  <a:srgbClr val="FF0000"/>
                </a:solidFill>
              </a:rPr>
              <a:t>rain</a:t>
            </a:r>
            <a:r>
              <a:rPr lang="en-US" altLang="ja-JP" dirty="0" smtClean="0"/>
              <a:t> yesterday. So, he can drive his car in the snow without any problems.”</a:t>
            </a:r>
          </a:p>
          <a:p>
            <a:pPr algn="ctr" eaLnBrk="1" hangingPunct="1">
              <a:buFont typeface="Arial" charset="0"/>
              <a:buNone/>
            </a:pPr>
            <a:r>
              <a:rPr lang="en-US" altLang="ja-JP" dirty="0" smtClean="0"/>
              <a:t> 					</a:t>
            </a:r>
            <a:r>
              <a:rPr lang="en-US" altLang="ja-JP" b="1" dirty="0" smtClean="0">
                <a:solidFill>
                  <a:srgbClr val="00B050"/>
                </a:solidFill>
              </a:rPr>
              <a:t>Problems…??</a:t>
            </a:r>
            <a:endParaRPr lang="en-US" altLang="ja-JP" dirty="0" smtClean="0"/>
          </a:p>
          <a:p>
            <a:pPr eaLnBrk="1" hangingPunct="1">
              <a:buFont typeface="Arial" charset="0"/>
              <a:buNone/>
            </a:pPr>
            <a:endParaRPr lang="ja-JP" altLang="en-US" dirty="0" smtClean="0"/>
          </a:p>
        </p:txBody>
      </p:sp>
      <p:pic>
        <p:nvPicPr>
          <p:cNvPr id="9220" name="Picture 3" descr="drive in the snow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13" y="3786188"/>
            <a:ext cx="4262437" cy="239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b="1" dirty="0" smtClean="0">
                <a:solidFill>
                  <a:srgbClr val="00B0F0"/>
                </a:solidFill>
              </a:rPr>
              <a:t>Argument 3</a:t>
            </a:r>
            <a:endParaRPr lang="ja-JP" altLang="en-US" b="1" smtClean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dirty="0" smtClean="0"/>
              <a:t>	“ Ryan could drive his car well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in the heavy </a:t>
            </a:r>
            <a:r>
              <a:rPr lang="en-US" altLang="ja-JP" b="1" i="1" dirty="0" smtClean="0">
                <a:solidFill>
                  <a:srgbClr val="FF0000"/>
                </a:solidFill>
              </a:rPr>
              <a:t>rain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ja-JP" dirty="0" smtClean="0"/>
              <a:t>yesterday. So, he can drive his car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in the snow </a:t>
            </a:r>
            <a:r>
              <a:rPr lang="en-US" altLang="ja-JP" dirty="0" smtClean="0"/>
              <a:t>without any problems.”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b="1" dirty="0" smtClean="0">
                <a:solidFill>
                  <a:srgbClr val="00B050"/>
                </a:solidFill>
              </a:rPr>
              <a:t>Analogy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dirty="0" smtClean="0"/>
              <a:t>	Analogies are not similar (driving in the heavy </a:t>
            </a:r>
            <a:r>
              <a:rPr lang="en-US" altLang="ja-JP" b="1" i="1" dirty="0" smtClean="0">
                <a:solidFill>
                  <a:srgbClr val="FF0000"/>
                </a:solidFill>
              </a:rPr>
              <a:t>rain</a:t>
            </a:r>
            <a:r>
              <a:rPr lang="en-US" altLang="ja-JP" dirty="0" smtClean="0"/>
              <a:t> ≠ driving in the snow)</a:t>
            </a:r>
            <a:endParaRPr lang="ja-JP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>
                <a:solidFill>
                  <a:srgbClr val="00B0F0"/>
                </a:solidFill>
              </a:rPr>
              <a:t>Example</a:t>
            </a:r>
            <a:endParaRPr lang="ja-JP" altLang="en-US" smtClean="0">
              <a:solidFill>
                <a:srgbClr val="00B0F0"/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n-US" altLang="ja-JP" dirty="0" smtClean="0"/>
              <a:t>	“</a:t>
            </a:r>
            <a:r>
              <a:rPr lang="en-US" altLang="ja-JP" u="sng" dirty="0" smtClean="0">
                <a:uFill>
                  <a:solidFill>
                    <a:srgbClr val="FF0000"/>
                  </a:solidFill>
                </a:uFill>
              </a:rPr>
              <a:t>The heavy </a:t>
            </a:r>
            <a:r>
              <a:rPr lang="en-US" altLang="ja-JP" b="1" i="1" u="sng" dirty="0" smtClean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</a:rPr>
              <a:t>rain</a:t>
            </a:r>
            <a:r>
              <a:rPr lang="en-US" altLang="ja-JP" u="sng" dirty="0" smtClean="0">
                <a:uFill>
                  <a:solidFill>
                    <a:srgbClr val="FF0000"/>
                  </a:solidFill>
                </a:uFill>
              </a:rPr>
              <a:t> yesterday was really bad. But, </a:t>
            </a:r>
            <a:r>
              <a:rPr lang="en-US" altLang="ja-JP" b="1" i="1" u="sng" dirty="0" smtClean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</a:rPr>
              <a:t>Ryan</a:t>
            </a:r>
            <a:r>
              <a:rPr lang="en-US" altLang="ja-JP" u="sng" dirty="0" smtClean="0">
                <a:uFill>
                  <a:solidFill>
                    <a:srgbClr val="FF0000"/>
                  </a:solidFill>
                </a:uFill>
              </a:rPr>
              <a:t> drove the car very carefully and slowly</a:t>
            </a:r>
            <a:r>
              <a:rPr lang="en-US" altLang="ja-JP" dirty="0" smtClean="0"/>
              <a:t>. So, </a:t>
            </a:r>
            <a:r>
              <a:rPr lang="en-US" altLang="ja-JP" u="sng" dirty="0" smtClean="0">
                <a:uFill>
                  <a:solidFill>
                    <a:srgbClr val="00B050"/>
                  </a:solidFill>
                </a:uFill>
              </a:rPr>
              <a:t>he might be able to drive in the snow because it requires a lot of attention to drive in the bad weather</a:t>
            </a:r>
            <a:r>
              <a:rPr lang="en-US" altLang="ja-JP" dirty="0" smtClean="0"/>
              <a:t>.”  </a:t>
            </a:r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58204" cy="2297106"/>
          </a:xfrm>
        </p:spPr>
        <p:txBody>
          <a:bodyPr/>
          <a:lstStyle/>
          <a:p>
            <a:r>
              <a:rPr lang="en-US" altLang="ja-JP" sz="5400" b="1" dirty="0" smtClean="0">
                <a:solidFill>
                  <a:srgbClr val="00B0F0"/>
                </a:solidFill>
              </a:rPr>
              <a:t>Debating</a:t>
            </a:r>
            <a:endParaRPr kumimoji="1" lang="ja-JP" altLang="en-US" sz="5400" b="1">
              <a:solidFill>
                <a:srgbClr val="00B0F0"/>
              </a:solidFill>
            </a:endParaRPr>
          </a:p>
        </p:txBody>
      </p:sp>
      <p:pic>
        <p:nvPicPr>
          <p:cNvPr id="6" name="Content Placeholder 3" descr="debate_classroom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57356" y="2214554"/>
            <a:ext cx="5548338" cy="356943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solidFill>
                  <a:srgbClr val="00B0F0"/>
                </a:solidFill>
              </a:rPr>
              <a:t>Topic</a:t>
            </a:r>
            <a:endParaRPr lang="ja-JP" altLang="en-US" smtClean="0">
              <a:solidFill>
                <a:srgbClr val="00B0F0"/>
              </a:solidFill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altLang="ja-JP" dirty="0" smtClean="0"/>
              <a:t>“</a:t>
            </a:r>
            <a:r>
              <a:rPr lang="en-US" altLang="ja-JP" b="1" i="1" dirty="0" smtClean="0">
                <a:solidFill>
                  <a:srgbClr val="FF0000"/>
                </a:solidFill>
              </a:rPr>
              <a:t>Run</a:t>
            </a:r>
            <a:r>
              <a:rPr lang="en-US" altLang="ja-JP" dirty="0" smtClean="0"/>
              <a:t>ning inside is better than </a:t>
            </a:r>
            <a:r>
              <a:rPr lang="en-US" altLang="ja-JP" b="1" i="1" dirty="0" smtClean="0">
                <a:solidFill>
                  <a:srgbClr val="FF0000"/>
                </a:solidFill>
              </a:rPr>
              <a:t>run</a:t>
            </a:r>
            <a:r>
              <a:rPr lang="en-US" altLang="ja-JP" dirty="0" smtClean="0"/>
              <a:t>ning outside”</a:t>
            </a:r>
            <a:endParaRPr lang="ja-JP" altLang="en-US" smtClean="0"/>
          </a:p>
        </p:txBody>
      </p:sp>
      <p:pic>
        <p:nvPicPr>
          <p:cNvPr id="22532" name="Picture 3" descr="running outsid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38" y="3000375"/>
            <a:ext cx="2547937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4" descr="running inside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50" y="3000375"/>
            <a:ext cx="3810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n-CA" dirty="0" smtClean="0"/>
              <a:t>1. Divide into two teams!</a:t>
            </a:r>
            <a:endParaRPr lang="en-CA" dirty="0"/>
          </a:p>
        </p:txBody>
      </p:sp>
      <p:sp>
        <p:nvSpPr>
          <p:cNvPr id="4" name="Rounded Rectangle 3"/>
          <p:cNvSpPr/>
          <p:nvPr/>
        </p:nvSpPr>
        <p:spPr>
          <a:xfrm>
            <a:off x="500034" y="1571612"/>
            <a:ext cx="3429024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600" dirty="0" smtClean="0"/>
              <a:t>Running OUTSIDE team</a:t>
            </a:r>
            <a:endParaRPr lang="en-CA" sz="3600" dirty="0"/>
          </a:p>
        </p:txBody>
      </p:sp>
      <p:sp>
        <p:nvSpPr>
          <p:cNvPr id="6" name="Rounded Rectangle 5"/>
          <p:cNvSpPr/>
          <p:nvPr/>
        </p:nvSpPr>
        <p:spPr>
          <a:xfrm>
            <a:off x="5286380" y="1571612"/>
            <a:ext cx="3429024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600" dirty="0" smtClean="0"/>
              <a:t>Running </a:t>
            </a:r>
          </a:p>
          <a:p>
            <a:pPr algn="ctr"/>
            <a:r>
              <a:rPr lang="en-CA" sz="3600" dirty="0" smtClean="0"/>
              <a:t>INSIDE team</a:t>
            </a:r>
            <a:endParaRPr lang="en-CA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4071934" y="2000240"/>
            <a:ext cx="10715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400" dirty="0" smtClean="0"/>
              <a:t>V.S.</a:t>
            </a:r>
            <a:endParaRPr lang="en-CA" sz="4400" dirty="0"/>
          </a:p>
        </p:txBody>
      </p:sp>
      <p:pic>
        <p:nvPicPr>
          <p:cNvPr id="8" name="Content Placeholder 7" descr="deba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3108" y="3000372"/>
            <a:ext cx="4905384" cy="36790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n-CA" dirty="0" smtClean="0"/>
              <a:t>2. Start debating!</a:t>
            </a:r>
            <a:endParaRPr lang="en-CA" dirty="0"/>
          </a:p>
        </p:txBody>
      </p:sp>
      <p:pic>
        <p:nvPicPr>
          <p:cNvPr id="9" name="Content Placeholder 7" descr="deba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3108" y="3000372"/>
            <a:ext cx="4905384" cy="3679038"/>
          </a:xfrm>
          <a:prstGeom prst="rect">
            <a:avLst/>
          </a:prstGeom>
        </p:spPr>
      </p:pic>
      <p:sp>
        <p:nvSpPr>
          <p:cNvPr id="11" name="Rectangular Callout 10"/>
          <p:cNvSpPr/>
          <p:nvPr/>
        </p:nvSpPr>
        <p:spPr>
          <a:xfrm>
            <a:off x="214282" y="1285860"/>
            <a:ext cx="5643602" cy="2286016"/>
          </a:xfrm>
          <a:prstGeom prst="wedgeRectCallout">
            <a:avLst>
              <a:gd name="adj1" fmla="val 35173"/>
              <a:gd name="adj2" fmla="val 77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I think that </a:t>
            </a:r>
            <a:r>
              <a:rPr lang="en-US" sz="3600" i="1" dirty="0" smtClean="0">
                <a:solidFill>
                  <a:srgbClr val="FF0000"/>
                </a:solidFill>
              </a:rPr>
              <a:t>running</a:t>
            </a:r>
            <a:r>
              <a:rPr lang="en-US" sz="3600" dirty="0" smtClean="0"/>
              <a:t> inside is better because it is safe</a:t>
            </a:r>
            <a:endParaRPr lang="en-CA" sz="3600" dirty="0"/>
          </a:p>
        </p:txBody>
      </p:sp>
      <p:sp>
        <p:nvSpPr>
          <p:cNvPr id="12" name="Explosion 1 11"/>
          <p:cNvSpPr/>
          <p:nvPr/>
        </p:nvSpPr>
        <p:spPr>
          <a:xfrm>
            <a:off x="6215074" y="1928802"/>
            <a:ext cx="2928926" cy="3143272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b="1" dirty="0" smtClean="0">
                <a:solidFill>
                  <a:srgbClr val="FF0000"/>
                </a:solidFill>
              </a:rPr>
              <a:t>1 point!</a:t>
            </a:r>
            <a:endParaRPr lang="en-CA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n-CA" dirty="0" smtClean="0"/>
              <a:t>3. Corresponding!</a:t>
            </a:r>
            <a:endParaRPr lang="en-CA" dirty="0"/>
          </a:p>
        </p:txBody>
      </p:sp>
      <p:pic>
        <p:nvPicPr>
          <p:cNvPr id="9" name="Content Placeholder 7" descr="deba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3108" y="3000372"/>
            <a:ext cx="4905384" cy="3679038"/>
          </a:xfrm>
          <a:prstGeom prst="rect">
            <a:avLst/>
          </a:prstGeom>
        </p:spPr>
      </p:pic>
      <p:sp>
        <p:nvSpPr>
          <p:cNvPr id="11" name="Rectangular Callout 10"/>
          <p:cNvSpPr/>
          <p:nvPr/>
        </p:nvSpPr>
        <p:spPr>
          <a:xfrm>
            <a:off x="3071802" y="1285860"/>
            <a:ext cx="5643602" cy="2286016"/>
          </a:xfrm>
          <a:prstGeom prst="wedgeRectCallout">
            <a:avLst>
              <a:gd name="adj1" fmla="val -38765"/>
              <a:gd name="adj2" fmla="val 837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It is safe, but it is very expensive to go to a gym. </a:t>
            </a:r>
            <a:r>
              <a:rPr lang="en-US" sz="3600" i="1" dirty="0" smtClean="0">
                <a:solidFill>
                  <a:srgbClr val="FF0000"/>
                </a:solidFill>
              </a:rPr>
              <a:t>Running </a:t>
            </a:r>
            <a:r>
              <a:rPr lang="en-US" sz="3600" dirty="0" smtClean="0"/>
              <a:t>outside is free!</a:t>
            </a:r>
            <a:endParaRPr lang="en-CA" sz="3600" dirty="0"/>
          </a:p>
        </p:txBody>
      </p:sp>
      <p:sp>
        <p:nvSpPr>
          <p:cNvPr id="12" name="Explosion 1 11"/>
          <p:cNvSpPr/>
          <p:nvPr/>
        </p:nvSpPr>
        <p:spPr>
          <a:xfrm>
            <a:off x="0" y="3214686"/>
            <a:ext cx="2928926" cy="3357586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600" b="1" dirty="0" smtClean="0">
                <a:solidFill>
                  <a:srgbClr val="FF0000"/>
                </a:solidFill>
              </a:rPr>
              <a:t>2 points!</a:t>
            </a:r>
            <a:endParaRPr lang="en-CA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n-CA" dirty="0" smtClean="0"/>
              <a:t>4. Just adding a new opinion</a:t>
            </a:r>
            <a:endParaRPr lang="en-CA" dirty="0"/>
          </a:p>
        </p:txBody>
      </p:sp>
      <p:pic>
        <p:nvPicPr>
          <p:cNvPr id="9" name="Content Placeholder 7" descr="deba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3108" y="3000372"/>
            <a:ext cx="4905384" cy="3679038"/>
          </a:xfrm>
          <a:prstGeom prst="rect">
            <a:avLst/>
          </a:prstGeom>
        </p:spPr>
      </p:pic>
      <p:sp>
        <p:nvSpPr>
          <p:cNvPr id="11" name="Rectangular Callout 10"/>
          <p:cNvSpPr/>
          <p:nvPr/>
        </p:nvSpPr>
        <p:spPr>
          <a:xfrm>
            <a:off x="3071802" y="1285860"/>
            <a:ext cx="5643602" cy="2286016"/>
          </a:xfrm>
          <a:prstGeom prst="wedgeRectCallout">
            <a:avLst>
              <a:gd name="adj1" fmla="val -38765"/>
              <a:gd name="adj2" fmla="val 837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It is refreshing to </a:t>
            </a:r>
            <a:r>
              <a:rPr lang="en-US" sz="3600" i="1" dirty="0" smtClean="0">
                <a:solidFill>
                  <a:srgbClr val="FF0000"/>
                </a:solidFill>
              </a:rPr>
              <a:t>run</a:t>
            </a:r>
            <a:r>
              <a:rPr lang="en-US" sz="3600" dirty="0" smtClean="0"/>
              <a:t> outside!</a:t>
            </a:r>
            <a:endParaRPr lang="en-CA" sz="3600" dirty="0"/>
          </a:p>
        </p:txBody>
      </p:sp>
      <p:sp>
        <p:nvSpPr>
          <p:cNvPr id="12" name="Explosion 1 11"/>
          <p:cNvSpPr/>
          <p:nvPr/>
        </p:nvSpPr>
        <p:spPr>
          <a:xfrm>
            <a:off x="0" y="3214686"/>
            <a:ext cx="2928926" cy="3357586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600" b="1" dirty="0" smtClean="0">
                <a:solidFill>
                  <a:srgbClr val="FF0000"/>
                </a:solidFill>
              </a:rPr>
              <a:t>1 point!</a:t>
            </a:r>
            <a:endParaRPr lang="en-CA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n-CA" dirty="0" smtClean="0"/>
              <a:t>5. Pass!</a:t>
            </a:r>
            <a:endParaRPr lang="en-CA" dirty="0"/>
          </a:p>
        </p:txBody>
      </p:sp>
      <p:pic>
        <p:nvPicPr>
          <p:cNvPr id="9" name="Content Placeholder 7" descr="deba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3108" y="3000372"/>
            <a:ext cx="4905384" cy="3679038"/>
          </a:xfrm>
          <a:prstGeom prst="rect">
            <a:avLst/>
          </a:prstGeom>
        </p:spPr>
      </p:pic>
      <p:sp>
        <p:nvSpPr>
          <p:cNvPr id="11" name="Rectangular Callout 10"/>
          <p:cNvSpPr/>
          <p:nvPr/>
        </p:nvSpPr>
        <p:spPr>
          <a:xfrm>
            <a:off x="3071802" y="1285860"/>
            <a:ext cx="5643602" cy="2286016"/>
          </a:xfrm>
          <a:prstGeom prst="wedgeRectCallout">
            <a:avLst>
              <a:gd name="adj1" fmla="val -38765"/>
              <a:gd name="adj2" fmla="val 837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………! I can’t come up with anything…..PASS!!!</a:t>
            </a:r>
            <a:endParaRPr lang="en-CA" sz="3600" dirty="0"/>
          </a:p>
        </p:txBody>
      </p:sp>
      <p:sp>
        <p:nvSpPr>
          <p:cNvPr id="12" name="Explosion 1 11"/>
          <p:cNvSpPr/>
          <p:nvPr/>
        </p:nvSpPr>
        <p:spPr>
          <a:xfrm>
            <a:off x="0" y="3214686"/>
            <a:ext cx="2928926" cy="3357586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600" b="1" smtClean="0">
                <a:solidFill>
                  <a:srgbClr val="FF0000"/>
                </a:solidFill>
              </a:rPr>
              <a:t>0 points!</a:t>
            </a:r>
            <a:endParaRPr lang="en-CA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58204" cy="2297106"/>
          </a:xfrm>
        </p:spPr>
        <p:txBody>
          <a:bodyPr/>
          <a:lstStyle/>
          <a:p>
            <a:r>
              <a:rPr lang="en-US" altLang="ja-JP" sz="5400" b="1" dirty="0" smtClean="0">
                <a:solidFill>
                  <a:srgbClr val="00B0F0"/>
                </a:solidFill>
              </a:rPr>
              <a:t>How to critique?</a:t>
            </a:r>
            <a:endParaRPr kumimoji="1" lang="ja-JP" altLang="en-US" sz="5400" b="1">
              <a:solidFill>
                <a:srgbClr val="00B0F0"/>
              </a:solidFill>
            </a:endParaRPr>
          </a:p>
        </p:txBody>
      </p:sp>
      <p:pic>
        <p:nvPicPr>
          <p:cNvPr id="4" name="Content Placeholder 3" descr="criticiz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14546" y="2571744"/>
            <a:ext cx="4935001" cy="371495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500042"/>
            <a:ext cx="8258204" cy="578647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CA" u="sng" dirty="0" smtClean="0"/>
              <a:t>Warm-up  Practice</a:t>
            </a:r>
            <a:r>
              <a:rPr lang="en-CA" dirty="0" smtClean="0"/>
              <a:t> </a:t>
            </a:r>
          </a:p>
          <a:p>
            <a:pPr>
              <a:buNone/>
            </a:pPr>
            <a:r>
              <a:rPr lang="en-CA" sz="3600" dirty="0" smtClean="0"/>
              <a:t>	</a:t>
            </a:r>
            <a:r>
              <a:rPr lang="en-CA" sz="4000" dirty="0" smtClean="0"/>
              <a:t>Mina’s TOEIC score is 950. So, she must be very good at speaking English….</a:t>
            </a:r>
            <a:endParaRPr lang="en-CA" sz="3600" dirty="0" smtClean="0"/>
          </a:p>
          <a:p>
            <a:pPr>
              <a:buNone/>
            </a:pPr>
            <a:r>
              <a:rPr lang="en-CA" sz="4400" b="1" i="1" dirty="0" smtClean="0">
                <a:solidFill>
                  <a:srgbClr val="FF0000"/>
                </a:solidFill>
              </a:rPr>
              <a:t>				</a:t>
            </a:r>
          </a:p>
          <a:p>
            <a:pPr>
              <a:buNone/>
            </a:pPr>
            <a:endParaRPr lang="en-CA" sz="4400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CA" sz="4400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CA" b="1" i="1" dirty="0" smtClean="0">
                <a:solidFill>
                  <a:srgbClr val="FF0000"/>
                </a:solidFill>
              </a:rPr>
              <a:t>Do you agree</a:t>
            </a:r>
            <a:r>
              <a:rPr lang="en-CA" dirty="0" smtClean="0"/>
              <a:t>??</a:t>
            </a:r>
            <a:r>
              <a:rPr lang="en-CA" b="1" i="1" dirty="0" smtClean="0">
                <a:solidFill>
                  <a:srgbClr val="FF0000"/>
                </a:solidFill>
              </a:rPr>
              <a:t> Is this argument true and convincing</a:t>
            </a:r>
            <a:r>
              <a:rPr lang="en-CA" dirty="0" smtClean="0"/>
              <a:t>??</a:t>
            </a:r>
            <a:endParaRPr lang="en-CA" dirty="0"/>
          </a:p>
        </p:txBody>
      </p:sp>
      <p:pic>
        <p:nvPicPr>
          <p:cNvPr id="4" name="Picture 3" descr="english_conversati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3240" y="2857496"/>
            <a:ext cx="2956056" cy="228601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b="1" dirty="0" smtClean="0">
                <a:solidFill>
                  <a:srgbClr val="00B0F0"/>
                </a:solidFill>
              </a:rPr>
              <a:t>Argument 1</a:t>
            </a:r>
            <a:endParaRPr lang="ja-JP" altLang="en-US" b="1" smtClean="0">
              <a:solidFill>
                <a:srgbClr val="00B0F0"/>
              </a:solidFill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altLang="ja-JP" dirty="0" smtClean="0"/>
              <a:t>	“We should eat </a:t>
            </a:r>
            <a:r>
              <a:rPr lang="en-US" altLang="ja-JP" b="1" i="1" dirty="0" smtClean="0">
                <a:solidFill>
                  <a:srgbClr val="FF0000"/>
                </a:solidFill>
              </a:rPr>
              <a:t>bread</a:t>
            </a:r>
            <a:r>
              <a:rPr lang="en-US" altLang="ja-JP" dirty="0" smtClean="0"/>
              <a:t> and </a:t>
            </a:r>
            <a:r>
              <a:rPr lang="en-US" altLang="ja-JP" b="1" i="1" dirty="0" smtClean="0">
                <a:solidFill>
                  <a:srgbClr val="FF0000"/>
                </a:solidFill>
              </a:rPr>
              <a:t>fruit</a:t>
            </a:r>
            <a:r>
              <a:rPr lang="en-US" altLang="ja-JP" dirty="0" smtClean="0"/>
              <a:t> every morning because four out of five doctors recommended this type of diet.”</a:t>
            </a:r>
          </a:p>
          <a:p>
            <a:pPr eaLnBrk="1" hangingPunct="1">
              <a:buFont typeface="Arial" charset="0"/>
              <a:buNone/>
            </a:pPr>
            <a:endParaRPr lang="en-US" altLang="ja-JP" dirty="0" smtClean="0"/>
          </a:p>
          <a:p>
            <a:pPr algn="ctr" eaLnBrk="1" hangingPunct="1">
              <a:buFont typeface="Arial" charset="0"/>
              <a:buNone/>
            </a:pPr>
            <a:r>
              <a:rPr lang="en-US" altLang="ja-JP" dirty="0" smtClean="0"/>
              <a:t>                                            </a:t>
            </a:r>
            <a:r>
              <a:rPr lang="en-US" altLang="ja-JP" b="1" dirty="0" smtClean="0">
                <a:solidFill>
                  <a:srgbClr val="00B050"/>
                </a:solidFill>
              </a:rPr>
              <a:t>Problems…??</a:t>
            </a:r>
            <a:endParaRPr lang="ja-JP" altLang="en-US" b="1" smtClean="0">
              <a:solidFill>
                <a:srgbClr val="00B050"/>
              </a:solidFill>
            </a:endParaRPr>
          </a:p>
        </p:txBody>
      </p:sp>
      <p:pic>
        <p:nvPicPr>
          <p:cNvPr id="3076" name="Picture 3" descr="fruit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50" y="4071938"/>
            <a:ext cx="2214563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4" descr="pane_frutta_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7563" y="4000500"/>
            <a:ext cx="1571625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b="1" dirty="0" smtClean="0">
                <a:solidFill>
                  <a:srgbClr val="00B0F0"/>
                </a:solidFill>
              </a:rPr>
              <a:t>Argument 1</a:t>
            </a:r>
            <a:endParaRPr lang="ja-JP" altLang="en-US" b="1" smtClean="0">
              <a:solidFill>
                <a:srgbClr val="00B0F0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altLang="ja-JP" dirty="0" smtClean="0"/>
              <a:t>	“We should eat </a:t>
            </a:r>
            <a:r>
              <a:rPr lang="en-US" altLang="ja-JP" b="1" i="1" dirty="0" smtClean="0">
                <a:solidFill>
                  <a:srgbClr val="FF0000"/>
                </a:solidFill>
              </a:rPr>
              <a:t>bread</a:t>
            </a:r>
            <a:r>
              <a:rPr lang="en-US" altLang="ja-JP" dirty="0" smtClean="0"/>
              <a:t> and </a:t>
            </a:r>
            <a:r>
              <a:rPr lang="en-US" altLang="ja-JP" b="1" i="1" dirty="0" smtClean="0">
                <a:solidFill>
                  <a:srgbClr val="FF0000"/>
                </a:solidFill>
              </a:rPr>
              <a:t>fruit</a:t>
            </a:r>
            <a:r>
              <a:rPr lang="en-US" altLang="ja-JP" dirty="0" smtClean="0"/>
              <a:t> every morning because four out of five doctors recommended this type of diet.”</a:t>
            </a:r>
          </a:p>
          <a:p>
            <a:pPr eaLnBrk="1" hangingPunct="1">
              <a:buFont typeface="Arial" charset="0"/>
              <a:buNone/>
            </a:pPr>
            <a:r>
              <a:rPr lang="en-US" altLang="ja-JP" b="1" dirty="0" smtClean="0">
                <a:solidFill>
                  <a:srgbClr val="00B050"/>
                </a:solidFill>
              </a:rPr>
              <a:t>Evidence Problem</a:t>
            </a:r>
          </a:p>
          <a:p>
            <a:pPr eaLnBrk="1" hangingPunct="1">
              <a:buFont typeface="Arial" charset="0"/>
              <a:buNone/>
            </a:pPr>
            <a:r>
              <a:rPr lang="en-US" altLang="ja-JP" dirty="0" smtClean="0"/>
              <a:t>	Evidence is weak….How about other evidence??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>
                <a:solidFill>
                  <a:srgbClr val="00B0F0"/>
                </a:solidFill>
              </a:rPr>
              <a:t>Example</a:t>
            </a:r>
            <a:endParaRPr lang="ja-JP" altLang="en-US" smtClean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dirty="0" smtClean="0"/>
              <a:t>	 </a:t>
            </a:r>
            <a:r>
              <a:rPr lang="en-US" altLang="ja-JP" b="1" i="1" dirty="0" smtClean="0">
                <a:solidFill>
                  <a:srgbClr val="FF0000"/>
                </a:solidFill>
              </a:rPr>
              <a:t>Bread</a:t>
            </a:r>
            <a:r>
              <a:rPr lang="en-US" altLang="ja-JP" dirty="0" smtClean="0"/>
              <a:t> and </a:t>
            </a:r>
            <a:r>
              <a:rPr lang="en-US" altLang="ja-JP" b="1" i="1" dirty="0" smtClean="0">
                <a:solidFill>
                  <a:srgbClr val="FF0000"/>
                </a:solidFill>
              </a:rPr>
              <a:t>fruit</a:t>
            </a:r>
            <a:r>
              <a:rPr lang="en-US" altLang="ja-JP" dirty="0" smtClean="0"/>
              <a:t> </a:t>
            </a:r>
            <a:r>
              <a:rPr lang="en-US" altLang="ja-JP" i="1" dirty="0" smtClean="0"/>
              <a:t>might be </a:t>
            </a:r>
            <a:r>
              <a:rPr lang="en-US" altLang="ja-JP" dirty="0" smtClean="0"/>
              <a:t>good for our breakfast. Four out of five doctors recommended eating </a:t>
            </a:r>
            <a:r>
              <a:rPr lang="en-US" altLang="ja-JP" b="1" i="1" dirty="0" smtClean="0">
                <a:solidFill>
                  <a:srgbClr val="FF0000"/>
                </a:solidFill>
              </a:rPr>
              <a:t>bread</a:t>
            </a:r>
            <a:r>
              <a:rPr lang="en-US" altLang="ja-JP" dirty="0" smtClean="0"/>
              <a:t> and </a:t>
            </a:r>
            <a:r>
              <a:rPr lang="en-US" altLang="ja-JP" b="1" i="1" dirty="0" smtClean="0">
                <a:solidFill>
                  <a:srgbClr val="FF0000"/>
                </a:solidFill>
              </a:rPr>
              <a:t>fruit</a:t>
            </a:r>
            <a:r>
              <a:rPr lang="en-US" altLang="ja-JP" dirty="0" smtClean="0"/>
              <a:t> every morning because </a:t>
            </a:r>
            <a:r>
              <a:rPr lang="en-US" altLang="ja-JP" u="sng" dirty="0" smtClean="0">
                <a:uFill>
                  <a:solidFill>
                    <a:srgbClr val="FF0000"/>
                  </a:solidFill>
                </a:uFill>
              </a:rPr>
              <a:t>this type of diet provides one adult person with sufficient  nutrition for a day</a:t>
            </a:r>
            <a:r>
              <a:rPr lang="en-US" altLang="ja-JP" dirty="0" smtClean="0"/>
              <a:t>. </a:t>
            </a:r>
            <a:r>
              <a:rPr lang="en-US" altLang="ja-JP" u="sng" dirty="0" smtClean="0">
                <a:uFill>
                  <a:solidFill>
                    <a:srgbClr val="00B050"/>
                  </a:solidFill>
                </a:uFill>
              </a:rPr>
              <a:t>For example, vitamin C makes you feel less tired</a:t>
            </a:r>
            <a:r>
              <a:rPr lang="en-US" altLang="ja-JP" dirty="0" smtClean="0"/>
              <a:t>.”</a:t>
            </a:r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b="1" dirty="0" smtClean="0">
                <a:solidFill>
                  <a:srgbClr val="00B0F0"/>
                </a:solidFill>
              </a:rPr>
              <a:t>Argument 2</a:t>
            </a:r>
            <a:endParaRPr lang="ja-JP" altLang="en-US" b="1" smtClean="0">
              <a:solidFill>
                <a:srgbClr val="00B0F0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altLang="ja-JP" dirty="0" smtClean="0"/>
              <a:t>	“Whenever I eat Japanese </a:t>
            </a:r>
            <a:r>
              <a:rPr lang="en-US" altLang="ja-JP" b="1" i="1" dirty="0" smtClean="0">
                <a:solidFill>
                  <a:srgbClr val="FF0000"/>
                </a:solidFill>
              </a:rPr>
              <a:t>rice</a:t>
            </a:r>
            <a:r>
              <a:rPr lang="en-US" altLang="ja-JP" dirty="0" smtClean="0"/>
              <a:t> I have digestion problems. So, eating Japanese </a:t>
            </a:r>
            <a:r>
              <a:rPr lang="en-US" altLang="ja-JP" b="1" i="1" dirty="0" smtClean="0">
                <a:solidFill>
                  <a:srgbClr val="FF0000"/>
                </a:solidFill>
              </a:rPr>
              <a:t>rice</a:t>
            </a:r>
            <a:r>
              <a:rPr lang="en-US" altLang="ja-JP" dirty="0" smtClean="0"/>
              <a:t> causes digestion problems.”</a:t>
            </a:r>
          </a:p>
          <a:p>
            <a:pPr eaLnBrk="1" hangingPunct="1">
              <a:buFont typeface="Arial" charset="0"/>
              <a:buNone/>
            </a:pPr>
            <a:endParaRPr lang="en-US" altLang="ja-JP" dirty="0" smtClean="0"/>
          </a:p>
          <a:p>
            <a:pPr algn="ctr" eaLnBrk="1" hangingPunct="1">
              <a:buFont typeface="Arial" charset="0"/>
              <a:buNone/>
            </a:pPr>
            <a:r>
              <a:rPr lang="en-US" altLang="ja-JP" dirty="0" smtClean="0"/>
              <a:t>                                            </a:t>
            </a:r>
            <a:r>
              <a:rPr lang="en-US" altLang="ja-JP" b="1" dirty="0" smtClean="0">
                <a:solidFill>
                  <a:srgbClr val="00B050"/>
                </a:solidFill>
              </a:rPr>
              <a:t>Problems…??</a:t>
            </a:r>
            <a:endParaRPr lang="ja-JP" altLang="en-US" b="1" smtClean="0">
              <a:solidFill>
                <a:srgbClr val="00B050"/>
              </a:solidFill>
            </a:endParaRPr>
          </a:p>
        </p:txBody>
      </p:sp>
      <p:pic>
        <p:nvPicPr>
          <p:cNvPr id="6148" name="Picture 3" descr="ric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75" y="3357563"/>
            <a:ext cx="2141538" cy="320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b="1" dirty="0" smtClean="0">
                <a:solidFill>
                  <a:srgbClr val="00B0F0"/>
                </a:solidFill>
              </a:rPr>
              <a:t>Argument 2</a:t>
            </a:r>
            <a:endParaRPr lang="ja-JP" altLang="en-US" b="1" smtClean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dirty="0" smtClean="0"/>
              <a:t>	“Whenever I eat Japanese </a:t>
            </a:r>
            <a:r>
              <a:rPr lang="en-US" altLang="ja-JP" b="1" i="1" dirty="0" smtClean="0">
                <a:solidFill>
                  <a:srgbClr val="FF0000"/>
                </a:solidFill>
              </a:rPr>
              <a:t>rice</a:t>
            </a:r>
            <a:r>
              <a:rPr lang="en-US" altLang="ja-JP" dirty="0" smtClean="0"/>
              <a:t>, I have digestion problems. So, eating Japanese </a:t>
            </a:r>
            <a:r>
              <a:rPr lang="en-US" altLang="ja-JP" b="1" i="1" dirty="0" smtClean="0">
                <a:solidFill>
                  <a:srgbClr val="FF0000"/>
                </a:solidFill>
              </a:rPr>
              <a:t>rice</a:t>
            </a:r>
            <a:r>
              <a:rPr lang="en-US" altLang="ja-JP" dirty="0" smtClean="0"/>
              <a:t> causes digestion problems.”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b="1" dirty="0" smtClean="0">
                <a:solidFill>
                  <a:srgbClr val="00B050"/>
                </a:solidFill>
              </a:rPr>
              <a:t>Causality</a:t>
            </a:r>
            <a:r>
              <a:rPr lang="en-US" altLang="ja-JP" dirty="0" smtClean="0">
                <a:solidFill>
                  <a:srgbClr val="00B050"/>
                </a:solidFill>
              </a:rPr>
              <a:t> 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ja-JP" dirty="0" smtClean="0"/>
              <a:t>When you DO NOT eat Japanese </a:t>
            </a:r>
            <a:r>
              <a:rPr lang="en-US" altLang="ja-JP" b="1" i="1" dirty="0" smtClean="0">
                <a:solidFill>
                  <a:srgbClr val="FF0000"/>
                </a:solidFill>
              </a:rPr>
              <a:t>rice</a:t>
            </a:r>
            <a:r>
              <a:rPr lang="en-US" altLang="ja-JP" dirty="0" smtClean="0"/>
              <a:t>, do you still have digestion problems?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ja-JP" dirty="0" smtClean="0"/>
              <a:t>Does anything else cause digestion problems?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>
                <a:solidFill>
                  <a:srgbClr val="00B0F0"/>
                </a:solidFill>
              </a:rPr>
              <a:t>Example</a:t>
            </a:r>
            <a:endParaRPr lang="ja-JP" altLang="en-US" smtClean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dirty="0" smtClean="0"/>
              <a:t>	“</a:t>
            </a:r>
            <a:r>
              <a:rPr lang="en-US" altLang="ja-JP" u="sng" dirty="0" smtClean="0">
                <a:uFill>
                  <a:solidFill>
                    <a:srgbClr val="FF0000"/>
                  </a:solidFill>
                </a:uFill>
              </a:rPr>
              <a:t>I love to eat </a:t>
            </a:r>
            <a:r>
              <a:rPr lang="en-US" altLang="ja-JP" b="1" i="1" u="sng" dirty="0" smtClean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</a:rPr>
              <a:t>rice</a:t>
            </a:r>
            <a:r>
              <a:rPr lang="en-US" altLang="ja-JP" u="sng" dirty="0" smtClean="0">
                <a:uFill>
                  <a:solidFill>
                    <a:srgbClr val="FF0000"/>
                  </a:solidFill>
                </a:uFill>
              </a:rPr>
              <a:t> and have tried many kinds of rice. </a:t>
            </a:r>
            <a:r>
              <a:rPr lang="en-US" altLang="ja-JP" dirty="0" smtClean="0"/>
              <a:t>But </a:t>
            </a:r>
            <a:r>
              <a:rPr lang="en-US" altLang="ja-JP" u="sng" dirty="0" smtClean="0">
                <a:uFill>
                  <a:solidFill>
                    <a:schemeClr val="accent6">
                      <a:lumMod val="75000"/>
                    </a:schemeClr>
                  </a:solidFill>
                </a:uFill>
              </a:rPr>
              <a:t>only</a:t>
            </a:r>
            <a:r>
              <a:rPr lang="en-US" altLang="ja-JP" dirty="0" smtClean="0"/>
              <a:t> when I eat Japanese </a:t>
            </a:r>
            <a:r>
              <a:rPr lang="en-US" altLang="ja-JP" b="1" i="1" dirty="0" smtClean="0">
                <a:solidFill>
                  <a:srgbClr val="FF0000"/>
                </a:solidFill>
              </a:rPr>
              <a:t>rice</a:t>
            </a:r>
            <a:r>
              <a:rPr lang="en-US" altLang="ja-JP" dirty="0" smtClean="0"/>
              <a:t>, I </a:t>
            </a:r>
            <a:r>
              <a:rPr lang="en-US" altLang="ja-JP" u="sng" dirty="0" smtClean="0">
                <a:uFill>
                  <a:solidFill>
                    <a:schemeClr val="accent6">
                      <a:lumMod val="75000"/>
                    </a:schemeClr>
                  </a:solidFill>
                </a:uFill>
              </a:rPr>
              <a:t>always</a:t>
            </a:r>
            <a:r>
              <a:rPr lang="en-US" altLang="ja-JP" dirty="0" smtClean="0"/>
              <a:t> have digestion problems. </a:t>
            </a:r>
            <a:r>
              <a:rPr lang="en-US" altLang="ja-JP" u="sng" dirty="0" smtClean="0">
                <a:uFill>
                  <a:solidFill>
                    <a:srgbClr val="00B050"/>
                  </a:solidFill>
                </a:uFill>
              </a:rPr>
              <a:t>I do not have any problems when I eat other kinds of </a:t>
            </a:r>
            <a:r>
              <a:rPr lang="en-US" altLang="ja-JP" b="1" i="1" u="sng" dirty="0" smtClean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</a:rPr>
              <a:t>rice</a:t>
            </a:r>
            <a:r>
              <a:rPr lang="en-US" altLang="ja-JP" u="sng" dirty="0" smtClean="0">
                <a:uFill>
                  <a:solidFill>
                    <a:srgbClr val="00B050"/>
                  </a:solidFill>
                </a:uFill>
              </a:rPr>
              <a:t> such as Thai, Chinese, Indian and California </a:t>
            </a:r>
            <a:r>
              <a:rPr lang="en-US" altLang="ja-JP" b="1" i="1" u="sng" dirty="0" smtClean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</a:rPr>
              <a:t>rice</a:t>
            </a:r>
            <a:r>
              <a:rPr lang="en-US" altLang="ja-JP" dirty="0" smtClean="0"/>
              <a:t>. So, it might be good to avoid eating Japanese </a:t>
            </a:r>
            <a:r>
              <a:rPr lang="en-US" altLang="ja-JP" b="1" i="1" dirty="0" smtClean="0">
                <a:solidFill>
                  <a:srgbClr val="FF0000"/>
                </a:solidFill>
              </a:rPr>
              <a:t>rice</a:t>
            </a:r>
            <a:r>
              <a:rPr lang="en-US" altLang="ja-JP" dirty="0" smtClean="0"/>
              <a:t>.”</a:t>
            </a:r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566</Words>
  <Application>Microsoft Macintosh PowerPoint</Application>
  <PresentationFormat>On-screen Show (4:3)</PresentationFormat>
  <Paragraphs>59</Paragraphs>
  <Slides>19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English Debates</vt:lpstr>
      <vt:lpstr>How to critique?</vt:lpstr>
      <vt:lpstr>Slide 3</vt:lpstr>
      <vt:lpstr>Argument 1</vt:lpstr>
      <vt:lpstr>Argument 1</vt:lpstr>
      <vt:lpstr>Example</vt:lpstr>
      <vt:lpstr>Argument 2</vt:lpstr>
      <vt:lpstr>Argument 2</vt:lpstr>
      <vt:lpstr>Example</vt:lpstr>
      <vt:lpstr>Argument 3</vt:lpstr>
      <vt:lpstr>Argument 3</vt:lpstr>
      <vt:lpstr>Example</vt:lpstr>
      <vt:lpstr>Debating</vt:lpstr>
      <vt:lpstr>Topic</vt:lpstr>
      <vt:lpstr>1. Divide into two teams!</vt:lpstr>
      <vt:lpstr>2. Start debating!</vt:lpstr>
      <vt:lpstr>3. Corresponding!</vt:lpstr>
      <vt:lpstr>4. Just adding a new opinion</vt:lpstr>
      <vt:lpstr>5. Pass!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Bender</cp:lastModifiedBy>
  <cp:revision>46</cp:revision>
  <dcterms:created xsi:type="dcterms:W3CDTF">2014-05-08T10:08:09Z</dcterms:created>
  <dcterms:modified xsi:type="dcterms:W3CDTF">2014-05-08T10:09:26Z</dcterms:modified>
</cp:coreProperties>
</file>